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71" r:id="rId2"/>
  </p:sldMasterIdLst>
  <p:notesMasterIdLst>
    <p:notesMasterId r:id="rId24"/>
  </p:notesMasterIdLst>
  <p:sldIdLst>
    <p:sldId id="322" r:id="rId3"/>
    <p:sldId id="348" r:id="rId4"/>
    <p:sldId id="349" r:id="rId5"/>
    <p:sldId id="350" r:id="rId6"/>
    <p:sldId id="361" r:id="rId7"/>
    <p:sldId id="351" r:id="rId8"/>
    <p:sldId id="363" r:id="rId9"/>
    <p:sldId id="364" r:id="rId10"/>
    <p:sldId id="352" r:id="rId11"/>
    <p:sldId id="353" r:id="rId12"/>
    <p:sldId id="358" r:id="rId13"/>
    <p:sldId id="354" r:id="rId14"/>
    <p:sldId id="355" r:id="rId15"/>
    <p:sldId id="362" r:id="rId16"/>
    <p:sldId id="356" r:id="rId17"/>
    <p:sldId id="365" r:id="rId18"/>
    <p:sldId id="359" r:id="rId19"/>
    <p:sldId id="357" r:id="rId20"/>
    <p:sldId id="366" r:id="rId21"/>
    <p:sldId id="367" r:id="rId22"/>
    <p:sldId id="330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ukas" id="{5B43D4E5-85F5-4921-B4C6-11582B2BCFF6}">
          <p14:sldIdLst>
            <p14:sldId id="322"/>
            <p14:sldId id="348"/>
            <p14:sldId id="349"/>
            <p14:sldId id="350"/>
            <p14:sldId id="361"/>
            <p14:sldId id="351"/>
            <p14:sldId id="363"/>
            <p14:sldId id="364"/>
          </p14:sldIdLst>
        </p14:section>
        <p14:section name="Jakob" id="{C1DB1599-8250-4BB5-BDF4-55F4275ABF35}">
          <p14:sldIdLst>
            <p14:sldId id="352"/>
            <p14:sldId id="353"/>
            <p14:sldId id="358"/>
            <p14:sldId id="354"/>
            <p14:sldId id="355"/>
            <p14:sldId id="362"/>
            <p14:sldId id="356"/>
            <p14:sldId id="365"/>
            <p14:sldId id="359"/>
            <p14:sldId id="357"/>
            <p14:sldId id="366"/>
            <p14:sldId id="367"/>
            <p14:sldId id="33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5044E0B-3B3E-3653-2A53-0753185A978A}" name="Wladislaw Munk" initials="WM" userId="62c0385df6cc7aee" providerId="Windows Live"/>
  <p188:author id="{AF9063DE-45D8-1DEF-7B3E-47685D5F682D}" name="Gerstlauer, Lukas" initials="LG" userId="S::lgerstla@stud.hs-heilbronn.de::e65c13b1-8343-47bd-bbec-ba71b1b19b8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96"/>
    <a:srgbClr val="CFCFCF"/>
    <a:srgbClr val="C8F0BE"/>
    <a:srgbClr val="67AA6C"/>
    <a:srgbClr val="68A878"/>
    <a:srgbClr val="6489F0"/>
    <a:srgbClr val="5E82E9"/>
    <a:srgbClr val="213D8A"/>
    <a:srgbClr val="A3B8F0"/>
    <a:srgbClr val="E8C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8" autoAdjust="0"/>
    <p:restoredTop sz="94673" autoAdjust="0"/>
  </p:normalViewPr>
  <p:slideViewPr>
    <p:cSldViewPr snapToGrid="0" showGuides="1">
      <p:cViewPr varScale="1">
        <p:scale>
          <a:sx n="76" d="100"/>
          <a:sy n="76" d="100"/>
        </p:scale>
        <p:origin x="917" y="53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364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6.jp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26.06.2025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1" name="Datumsplatzhalter 3">
            <a:extLst>
              <a:ext uri="{FF2B5EF4-FFF2-40B4-BE49-F238E27FC236}">
                <a16:creationId xmlns:a16="http://schemas.microsoft.com/office/drawing/2014/main" id="{C76965CB-8BC6-40F7-9EE1-139D5916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0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11377084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0" y="2299251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0" y="4197227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8172" y="305319"/>
            <a:ext cx="1575317" cy="531959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80" y="2453491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1530671"/>
            <a:ext cx="11377084" cy="4898317"/>
          </a:xfrm>
        </p:spPr>
        <p:txBody>
          <a:bodyPr/>
          <a:lstStyle>
            <a:lvl1pPr>
              <a:defRPr/>
            </a:lvl1pPr>
            <a:lvl2pPr>
              <a:defRPr/>
            </a:lvl2pPr>
            <a:lvl3pPr marL="446088" indent="0">
              <a:defRPr sz="2200">
                <a:solidFill>
                  <a:schemeClr val="tx1"/>
                </a:solidFill>
              </a:defRPr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>
          <a:xfrm>
            <a:off x="406399" y="468028"/>
            <a:ext cx="11377084" cy="863600"/>
          </a:xfrm>
        </p:spPr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>
            <a:cxnSpLocks/>
          </p:cNvCxnSpPr>
          <p:nvPr/>
        </p:nvCxnSpPr>
        <p:spPr>
          <a:xfrm>
            <a:off x="405315" y="1118250"/>
            <a:ext cx="826571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5315" y="311353"/>
            <a:ext cx="11377084" cy="2652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469" y="185407"/>
            <a:ext cx="1232609" cy="41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54" r:id="rId12"/>
    <p:sldLayoutId id="2147483668" r:id="rId13"/>
  </p:sldLayoutIdLst>
  <p:hf hdr="0" dt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 dt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78563B-9B96-C4BF-68A9-702FB94663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7080" y="2393841"/>
            <a:ext cx="11056403" cy="2373647"/>
          </a:xfrm>
        </p:spPr>
        <p:txBody>
          <a:bodyPr/>
          <a:lstStyle/>
          <a:p>
            <a:r>
              <a:rPr lang="en-US" sz="2800" noProof="0" dirty="0"/>
              <a:t>Automotive Systems – Perception and </a:t>
            </a:r>
            <a:br>
              <a:rPr lang="en-US" sz="2800" noProof="0" dirty="0"/>
            </a:br>
            <a:r>
              <a:rPr lang="en-US" sz="2800" noProof="0" dirty="0"/>
              <a:t>situation understanding</a:t>
            </a:r>
            <a:br>
              <a:rPr lang="en-US" sz="2800" noProof="0" dirty="0"/>
            </a:br>
            <a:br>
              <a:rPr lang="en-US" sz="2800" noProof="0" dirty="0"/>
            </a:br>
            <a:r>
              <a:rPr lang="en-US" sz="2400" noProof="0" dirty="0"/>
              <a:t>Simulative Robot Detection with different sensors and Kalman-filter</a:t>
            </a:r>
            <a:endParaRPr lang="en-US" sz="2800" noProof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A62A2D-EC2B-9323-E294-7DD2925A7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1</a:t>
            </a:fld>
            <a:endParaRPr lang="en-US" noProof="0" dirty="0"/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BCEF79A2-6870-B661-2C93-9F0ECC7C8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080" y="4454731"/>
            <a:ext cx="11056403" cy="752278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800" noProof="0" dirty="0"/>
              <a:t>Lukas Gerstlauer, Jakob Kurz  |  AS: PSU  |  T1 / Master ASE  |  26.06.2025</a:t>
            </a:r>
            <a:endParaRPr lang="en-US" noProof="0" dirty="0"/>
          </a:p>
        </p:txBody>
      </p:sp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593A0795-8240-EF29-BDD1-DAA4A634195D}"/>
              </a:ext>
            </a:extLst>
          </p:cNvPr>
          <p:cNvSpPr txBox="1">
            <a:spLocks/>
          </p:cNvSpPr>
          <p:nvPr/>
        </p:nvSpPr>
        <p:spPr>
          <a:xfrm>
            <a:off x="727079" y="5113105"/>
            <a:ext cx="11056403" cy="119895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00" b="1" kern="1200" spc="8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algn="l" defTabSz="914400" rtl="0" eaLnBrk="1" latinLnBrk="0" hangingPunct="1">
              <a:lnSpc>
                <a:spcPct val="100000"/>
              </a:lnSpc>
              <a:spcBef>
                <a:spcPts val="0"/>
              </a:spcBef>
              <a:defRPr sz="1000" b="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noProof="0" dirty="0"/>
              <a:t>Prof. Dr.-Ing. Raoul </a:t>
            </a:r>
            <a:r>
              <a:rPr lang="en-US" sz="1600" b="0" noProof="0" dirty="0" err="1"/>
              <a:t>Zöllner</a:t>
            </a:r>
            <a:endParaRPr lang="en-US" sz="1600" b="0" noProof="0" dirty="0"/>
          </a:p>
          <a:p>
            <a:r>
              <a:rPr lang="en-US" sz="1600" b="0" noProof="0" dirty="0"/>
              <a:t>Johannes Buyer, M. Eng.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E16956B-EC48-0824-3725-51A94E04E2E8}"/>
              </a:ext>
            </a:extLst>
          </p:cNvPr>
          <p:cNvSpPr txBox="1"/>
          <p:nvPr/>
        </p:nvSpPr>
        <p:spPr>
          <a:xfrm>
            <a:off x="651877" y="6354345"/>
            <a:ext cx="1301692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600" noProof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lgerstla@stud.hs-heilbronn.de, jkurz1@stud.hs-heilbronn.de</a:t>
            </a:r>
          </a:p>
        </p:txBody>
      </p:sp>
    </p:spTree>
    <p:extLst>
      <p:ext uri="{BB962C8B-B14F-4D97-AF65-F5344CB8AC3E}">
        <p14:creationId xmlns:p14="http://schemas.microsoft.com/office/powerpoint/2010/main" val="3259886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36497C7-719D-99C9-2FE6-E0B804E67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7937ABD-4C88-8D88-88A9-4232B7CD4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DB71D6C-F005-47EF-77BA-8DEF89AC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Motion / Transition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D14FE133-3F8F-D0B0-9DBC-5157BE1BFA58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405315" y="1269414"/>
                <a:ext cx="11377084" cy="4898317"/>
              </a:xfrm>
            </p:spPr>
            <p:txBody>
              <a:bodyPr/>
              <a:lstStyle/>
              <a:p>
                <a:pPr>
                  <a:tabLst>
                    <a:tab pos="287338" algn="l"/>
                    <a:tab pos="3951288" algn="l"/>
                  </a:tabLst>
                </a:pPr>
                <a:r>
                  <a:rPr lang="en-US" noProof="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⋅</m:t>
                    </m:r>
                    <m:func>
                      <m:func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noProof="0" smtClean="0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US" i="1" noProof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 noProof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noProof="0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US" i="1" noProof="0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 noProof="0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i="1" noProof="0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noProof="0" smtClean="0">
                        <a:latin typeface="Cambria Math" panose="02040503050406030204" pitchFamily="18" charset="0"/>
                      </a:rPr>
                      <m:t>dt</m:t>
                    </m:r>
                  </m:oMath>
                </a14:m>
                <a:endParaRPr lang="en-US" i="1" noProof="0" dirty="0">
                  <a:latin typeface="Cambria Math" panose="02040503050406030204" pitchFamily="18" charset="0"/>
                </a:endParaRPr>
              </a:p>
              <a:p>
                <a:pPr>
                  <a:tabLst>
                    <a:tab pos="287338" algn="l"/>
                    <a:tab pos="3951288" algn="l"/>
                  </a:tabLst>
                </a:pPr>
                <a:r>
                  <a:rPr lang="en-US" noProof="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⋅</m:t>
                    </m:r>
                    <m:func>
                      <m:func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𝑠𝑖𝑛</m:t>
                        </m:r>
                      </m:fName>
                      <m:e>
                        <m:d>
                          <m:dPr>
                            <m:ctrlPr>
                              <a:rPr lang="en-US" i="1" noProof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 noProof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noProof="0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US" i="1" noProof="0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en-US" i="1" noProof="0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i="1" noProof="0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noProof="0" smtClean="0">
                        <a:latin typeface="Cambria Math" panose="02040503050406030204" pitchFamily="18" charset="0"/>
                      </a:rPr>
                      <m:t>dt</m:t>
                    </m:r>
                  </m:oMath>
                </a14:m>
                <a:endParaRPr lang="en-US" i="1" noProof="0" dirty="0">
                  <a:latin typeface="Cambria Math" panose="02040503050406030204" pitchFamily="18" charset="0"/>
                </a:endParaRPr>
              </a:p>
              <a:p>
                <a:pPr>
                  <a:tabLst>
                    <a:tab pos="287338" algn="l"/>
                    <a:tab pos="3951288" algn="l"/>
                  </a:tabLst>
                </a:pPr>
                <a:r>
                  <a:rPr lang="en-US" noProof="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⋅</m:t>
                    </m:r>
                    <m:r>
                      <m:rPr>
                        <m:sty m:val="p"/>
                      </m:rPr>
                      <a:rPr lang="en-US" noProof="0" smtClean="0">
                        <a:latin typeface="Cambria Math" panose="02040503050406030204" pitchFamily="18" charset="0"/>
                      </a:rPr>
                      <m:t>dt</m:t>
                    </m:r>
                  </m:oMath>
                </a14:m>
                <a:endParaRPr lang="en-US" i="1" noProof="0" dirty="0">
                  <a:latin typeface="Cambria Math" panose="02040503050406030204" pitchFamily="18" charset="0"/>
                </a:endParaRPr>
              </a:p>
              <a:p>
                <a:pPr>
                  <a:tabLst>
                    <a:tab pos="287338" algn="l"/>
                    <a:tab pos="3951288" algn="l"/>
                  </a:tabLst>
                </a:pPr>
                <a:r>
                  <a:rPr lang="en-US" noProof="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ad>
                          <m:radPr>
                            <m:degHide m:val="on"/>
                            <m:ctrlPr>
                              <a:rPr lang="en-US" i="1" noProof="0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de-DE" b="0" i="1" noProof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de-D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r>
                                      <a:rPr lang="de-DE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de-DE" b="0" i="1" noProof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de-DE" b="0" i="1" noProof="0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de-DE" b="0" i="1" noProof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de-DE" b="0" i="1" noProof="0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de-DE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  <m:r>
                                  <a:rPr lang="de-DE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de-DE" b="0" i="1" noProof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num>
                      <m:den>
                        <m:r>
                          <a:rPr lang="de-DE" b="0" i="1" noProof="0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i="1" noProof="0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endParaRPr lang="en-US" i="1" noProof="0" dirty="0">
                  <a:latin typeface="Cambria Math" panose="02040503050406030204" pitchFamily="18" charset="0"/>
                </a:endParaRPr>
              </a:p>
              <a:p>
                <a:pPr>
                  <a:tabLst>
                    <a:tab pos="287338" algn="l"/>
                    <a:tab pos="3951288" algn="l"/>
                  </a:tabLst>
                </a:pPr>
                <a:r>
                  <a:rPr lang="en-US" noProof="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num>
                      <m:den>
                        <m:r>
                          <a:rPr lang="de-DE" b="0" i="1" noProof="0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de-DE" noProof="0" dirty="0"/>
              </a:p>
              <a:p>
                <a:pPr>
                  <a:tabLst>
                    <a:tab pos="287338" algn="l"/>
                    <a:tab pos="3951288" algn="l"/>
                  </a:tabLst>
                </a:pPr>
                <a:r>
                  <a:rPr lang="en-US" noProof="0" dirty="0"/>
                  <a:t>System dynamics function</a:t>
                </a:r>
                <a14:m>
                  <m:oMath xmlns:m="http://schemas.openxmlformats.org/officeDocument/2006/math">
                    <m:r>
                      <a:rPr lang="en-US" b="0" i="0" noProof="0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noProof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unc>
                                <m:funcPr>
                                  <m:ctrlPr>
                                    <a:rPr lang="en-US" i="1" noProof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noProof="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 noProof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 noProof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 noProof="0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 noProof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unc>
                                <m:funcPr>
                                  <m:ctrlPr>
                                    <a:rPr lang="en-US" i="1" noProof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a:rPr lang="en-US" i="1" noProof="0">
                                      <a:latin typeface="Cambria Math" panose="02040503050406030204" pitchFamily="18" charset="0"/>
                                    </a:rPr>
                                    <m:t>𝑠𝑖𝑛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 noProof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 noProof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 noProof="0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US" i="1" noProof="0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b="0" i="1" noProof="0" dirty="0">
                  <a:latin typeface="Cambria Math" panose="02040503050406030204" pitchFamily="18" charset="0"/>
                </a:endParaRPr>
              </a:p>
              <a:p>
                <a:pPr>
                  <a:tabLst>
                    <a:tab pos="287338" algn="l"/>
                  </a:tabLst>
                </a:pPr>
                <a:endParaRPr lang="en-US" b="0" i="1" noProof="0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D14FE133-3F8F-D0B0-9DBC-5157BE1BFA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405315" y="1269414"/>
                <a:ext cx="11377084" cy="4898317"/>
              </a:xfrm>
              <a:blipFill>
                <a:blip r:embed="rId2"/>
                <a:stretch>
                  <a:fillRect l="-1500" b="-44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7636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79282B2-7DD0-5FE0-D5E3-808E39A4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4C235FA-DEA9-6D88-8BF2-96D32DA8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BBDF19C-2727-3F63-3AA5-664093527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Measurement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DB2306F7-F43B-7B0E-1825-CC49838501EA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/>
              <a:lstStyle/>
              <a:p>
                <a:pPr marL="342900" indent="-342900">
                  <a:buFont typeface="Arial" panose="020B0604020202020204" pitchFamily="34" charset="0"/>
                  <a:buChar char="•"/>
                  <a:tabLst>
                    <a:tab pos="3405188" algn="l"/>
                  </a:tabLst>
                </a:pPr>
                <a:r>
                  <a:rPr lang="en-US" noProof="0" dirty="0"/>
                  <a:t>Measurement function: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noProof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noProof="0" smtClean="0">
                            <a:latin typeface="Cambria Math" panose="02040503050406030204" pitchFamily="18" charset="0"/>
                          </a:rPr>
                          <m:t>camera</m:t>
                        </m:r>
                      </m:sub>
                    </m:sSub>
                    <m:d>
                      <m:d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noProof="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</m:d>
                    <m:r>
                      <a:rPr lang="en-US" i="1" noProof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 noProof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 noProof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i="1" noProof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</m:oMath>
                </a14:m>
                <a:endParaRPr lang="en-US" b="0" i="1" noProof="0" dirty="0">
                  <a:latin typeface="Cambria Math" panose="02040503050406030204" pitchFamily="18" charset="0"/>
                </a:endParaRPr>
              </a:p>
              <a:p>
                <a:pPr>
                  <a:tabLst>
                    <a:tab pos="3405188" algn="l"/>
                  </a:tabLst>
                </a:pPr>
                <a:r>
                  <a:rPr lang="en-US" noProof="0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noProof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noProof="0" smtClean="0">
                            <a:latin typeface="Cambria Math" panose="02040503050406030204" pitchFamily="18" charset="0"/>
                          </a:rPr>
                          <m:t>lidar</m:t>
                        </m:r>
                      </m:sub>
                    </m:sSub>
                    <m:r>
                      <a:rPr lang="en-US" noProof="0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noProof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noProof="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noProof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i="1" noProof="0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DB2306F7-F43B-7B0E-1825-CC49838501E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4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6652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C0C1B-7C7E-8D55-2DEF-33651D341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001C7A2-C442-D9D2-75C2-DB2687050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34065AA-2450-BCB7-497F-88CE83192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4EA35FB-AD2A-A225-6134-B68CFD1E8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Jacobi-matrices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C129A6C8-E153-A5DB-0A3F-DD8A67B75624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/>
              <a:lstStyle/>
              <a:p>
                <a:pPr marL="342900" indent="-342900">
                  <a:buFont typeface="Arial" panose="020B0604020202020204" pitchFamily="34" charset="0"/>
                  <a:buChar char="•"/>
                  <a:tabLst>
                    <a:tab pos="287338" algn="l"/>
                    <a:tab pos="790575" algn="l"/>
                    <a:tab pos="3230563" algn="l"/>
                  </a:tabLst>
                </a:pPr>
                <a:r>
                  <a:rPr lang="en-US" noProof="0" dirty="0"/>
                  <a:t>System matrix:	</a:t>
                </a:r>
                <a14:m>
                  <m:oMath xmlns:m="http://schemas.openxmlformats.org/officeDocument/2006/math">
                    <m:r>
                      <a:rPr lang="en-US" i="1" noProof="0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𝑓</m:t>
                        </m:r>
                      </m:num>
                      <m:den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5"/>
                                  <m:mcJc m:val="center"/>
                                </m:mcPr>
                              </m:mc>
                            </m:mcs>
                            <m:ctrlPr>
                              <a:rPr lang="en-US" i="1" noProof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unc>
                                <m:funcPr>
                                  <m:ctrlP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noProof="0" smtClean="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 noProof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 noProof="0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  <m:e>
                              <m:func>
                                <m:funcPr>
                                  <m:ctrlP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noProof="0" smtClean="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 noProof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 noProof="0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func>
                                <m:funcPr>
                                  <m:ctrlP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noProof="0" smtClean="0">
                                      <a:latin typeface="Cambria Math" panose="02040503050406030204" pitchFamily="18" charset="0"/>
                                    </a:rPr>
                                    <m:t>cos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 noProof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 noProof="0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  <m:e>
                              <m:func>
                                <m:funcPr>
                                  <m:ctrlP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noProof="0" smtClean="0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i="1" noProof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 noProof="0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func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eqArr>
                            </m:e>
                            <m:e>
                              <m:eqArr>
                                <m:eqArrPr>
                                  <m:ctrlP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𝑑𝑡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 noProof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</m:oMath>
                </a14:m>
                <a:endParaRPr lang="en-US" noProof="0" dirty="0"/>
              </a:p>
              <a:p>
                <a:pPr marL="342900" indent="-342900">
                  <a:buFont typeface="Arial" panose="020B0604020202020204" pitchFamily="34" charset="0"/>
                  <a:buChar char="•"/>
                  <a:tabLst>
                    <a:tab pos="287338" algn="l"/>
                    <a:tab pos="790575" algn="l"/>
                    <a:tab pos="3230563" algn="l"/>
                  </a:tabLst>
                </a:pPr>
                <a:r>
                  <a:rPr lang="en-US" noProof="0" dirty="0"/>
                  <a:t>Measurement matrix: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𝑐𝑎𝑚𝑒𝑟𝑎</m:t>
                        </m:r>
                      </m:sub>
                    </m:sSub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noProof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noProof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b="0" i="1" noProof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noProof="0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noProof="0" smtClean="0">
                                <a:latin typeface="Cambria Math" panose="02040503050406030204" pitchFamily="18" charset="0"/>
                              </a:rPr>
                              <m:t>𝑐𝑎𝑚𝑒𝑟𝑎</m:t>
                            </m:r>
                          </m:sub>
                        </m:sSub>
                      </m:num>
                      <m:den>
                        <m:r>
                          <a:rPr lang="en-US" i="1" noProof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 noProof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5"/>
                                  <m:mcJc m:val="center"/>
                                </m:mcPr>
                              </m:mc>
                            </m:mcs>
                            <m:ctrlPr>
                              <a:rPr lang="en-US" i="1" noProof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b="0" noProof="0" dirty="0"/>
              </a:p>
              <a:p>
                <a:pPr>
                  <a:tabLst>
                    <a:tab pos="287338" algn="l"/>
                    <a:tab pos="790575" algn="l"/>
                    <a:tab pos="3230563" algn="l"/>
                  </a:tabLst>
                </a:pPr>
                <a:r>
                  <a:rPr lang="en-US" noProof="0" dirty="0"/>
                  <a:t>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𝑙𝑖𝑑𝑎𝑟</m:t>
                        </m:r>
                      </m:sub>
                    </m:sSub>
                    <m:r>
                      <a:rPr lang="en-US" i="1" noProof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noProof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noProof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b="0" i="1" noProof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noProof="0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noProof="0" smtClean="0">
                                <a:latin typeface="Cambria Math" panose="02040503050406030204" pitchFamily="18" charset="0"/>
                              </a:rPr>
                              <m:t>𝑙𝑖𝑑𝑎𝑟</m:t>
                            </m:r>
                          </m:sub>
                        </m:sSub>
                      </m:num>
                      <m:den>
                        <m:r>
                          <a:rPr lang="en-US" i="1" noProof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i="1" noProof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US" i="1" noProof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 noProof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5"/>
                                  <m:mcJc m:val="center"/>
                                </m:mcPr>
                              </m:mc>
                            </m:mcs>
                            <m:ctrlPr>
                              <a:rPr lang="en-US" i="1" noProof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noProof="0" dirty="0"/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C129A6C8-E153-A5DB-0A3F-DD8A67B756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4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6897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44982F-FF0B-1762-D7B9-68C5DF727F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EF10D23-C538-E564-73FB-23C513FBA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5C7E8A2-607B-400B-4FEC-0B99B6272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4DE2013-770E-EA26-852A-F6EE8D913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5" y="311353"/>
            <a:ext cx="11377084" cy="850040"/>
          </a:xfrm>
        </p:spPr>
        <p:txBody>
          <a:bodyPr/>
          <a:lstStyle/>
          <a:p>
            <a:r>
              <a:rPr lang="en-US" noProof="0" dirty="0"/>
              <a:t>Parameterization of the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0C98C697-A971-98B0-0DED-23952BF45B9E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/>
              <a:lstStyle/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tabLst>
                    <a:tab pos="287338" algn="l"/>
                    <a:tab pos="790575" algn="l"/>
                    <a:tab pos="4572000" algn="l"/>
                  </a:tabLst>
                </a:pPr>
                <a:r>
                  <a:rPr lang="en-US" noProof="0" dirty="0"/>
                  <a:t>Process noise covariance: 	</a:t>
                </a:r>
                <a14:m>
                  <m:oMath xmlns:m="http://schemas.openxmlformats.org/officeDocument/2006/math">
                    <m:r>
                      <a:rPr lang="en-US" i="1" noProof="0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5"/>
                                  <m:mcJc m:val="center"/>
                                </m:mcPr>
                              </m:mc>
                            </m:mcs>
                            <m:ctrlPr>
                              <a:rPr lang="en-US" i="1" noProof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0.0</m:t>
                              </m:r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02</m:t>
                              </m:r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0.0</m:t>
                              </m:r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02</m:t>
                              </m:r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5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0.0</m:t>
                              </m:r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004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0.</m:t>
                              </m:r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04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 smtClean="0">
                                  <a:latin typeface="Cambria Math" panose="02040503050406030204" pitchFamily="18" charset="0"/>
                                </a:rPr>
                                <m:t>0.</m:t>
                              </m:r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04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noProof="0" dirty="0"/>
              </a:p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tabLst>
                    <a:tab pos="287338" algn="l"/>
                    <a:tab pos="790575" algn="l"/>
                    <a:tab pos="4572000" algn="l"/>
                  </a:tabLst>
                </a:pPr>
                <a:r>
                  <a:rPr lang="en-US" noProof="0" dirty="0"/>
                  <a:t>Measurement noise covariance: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𝑐𝑎𝑚𝑒𝑟𝑎</m:t>
                        </m:r>
                      </m:sub>
                    </m:sSub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noProof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p>
                                <m:sSupPr>
                                  <m:ctrlP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.3</m:t>
                                  </m:r>
                                </m:e>
                                <m:sup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p>
                                <m:sSupPr>
                                  <m:ctrlP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 noProof="0">
                                      <a:latin typeface="Cambria Math" panose="02040503050406030204" pitchFamily="18" charset="0"/>
                                    </a:rPr>
                                    <m:t>0.</m:t>
                                  </m:r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  <m:sup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sSup>
                                <m:sSupPr>
                                  <m:ctrlP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0.1</m:t>
                                  </m:r>
                                </m:e>
                                <m:sup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mr>
                        </m:m>
                      </m:e>
                    </m:d>
                  </m:oMath>
                </a14:m>
                <a:endParaRPr lang="en-US" b="0" noProof="0" dirty="0"/>
              </a:p>
              <a:p>
                <a:pPr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tabLst>
                    <a:tab pos="287338" algn="l"/>
                    <a:tab pos="790575" algn="l"/>
                    <a:tab pos="4572000" algn="l"/>
                  </a:tabLst>
                </a:pPr>
                <a:r>
                  <a:rPr lang="en-US" b="0" noProof="0" dirty="0">
                    <a:sym typeface="Wingdings" panose="05000000000000000000" pitchFamily="2" charset="2"/>
                  </a:rPr>
                  <a:t>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noProof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𝑅</m:t>
                        </m:r>
                      </m:e>
                      <m:sub>
                        <m:r>
                          <a:rPr lang="en-US" b="0" i="1" noProof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𝑙𝑖𝑑𝑎𝑟</m:t>
                        </m:r>
                      </m:sub>
                    </m:sSub>
                    <m:r>
                      <a:rPr lang="en-US" b="0" i="1" noProof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noProof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noProof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sSup>
                                <m:sSupPr>
                                  <m:ctrlPr>
                                    <a:rPr lang="en-US" b="0" i="1" noProof="0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noProof="0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0</m:t>
                                  </m:r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.5</m:t>
                                  </m:r>
                                </m:e>
                                <m:sup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0</m:t>
                              </m:r>
                            </m:e>
                            <m:e>
                              <m:sSup>
                                <m:sSupPr>
                                  <m:ctrlPr>
                                    <a:rPr lang="en-US" b="0" i="1" noProof="0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0.5</m:t>
                                  </m:r>
                                </m:e>
                                <m:sup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mr>
                        </m:m>
                      </m:e>
                    </m:d>
                  </m:oMath>
                </a14:m>
                <a:endParaRPr lang="en-US" noProof="0" dirty="0"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tabLst>
                    <a:tab pos="287338" algn="l"/>
                    <a:tab pos="790575" algn="l"/>
                    <a:tab pos="4572000" algn="l"/>
                  </a:tabLst>
                </a:pPr>
                <a:r>
                  <a:rPr lang="en-US" noProof="0" dirty="0"/>
                  <a:t>Error covariance matrix: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𝑖𝑛𝑖𝑡</m:t>
                        </m:r>
                      </m:sub>
                    </m:sSub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noProof="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noProof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5"/>
                                  <m:mcJc m:val="center"/>
                                </m:mcPr>
                              </m:mc>
                            </m:mcs>
                            <m:ctrlPr>
                              <a:rPr lang="en-US" i="1" noProof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noProof="0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0C98C697-A971-98B0-0DED-23952BF45B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447" b="-186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49428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3D8BE543-801D-91FD-D7F9-7142F3885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75C0F87-8EC0-B03F-37D3-4503AF3BD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6BD8D5D-9C81-DCD7-3B2D-B258E504F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observability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865406B7-C2B7-F8E6-7F61-B61F4D404C50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>
              <a:xfrm>
                <a:off x="405315" y="1358143"/>
                <a:ext cx="11377084" cy="4898317"/>
              </a:xfrm>
            </p:spPr>
            <p:txBody>
              <a:bodyPr/>
              <a:lstStyle/>
              <a:p>
                <a:pPr marL="342900" indent="-342900">
                  <a:spcAft>
                    <a:spcPts val="200"/>
                  </a:spcAft>
                  <a:buFont typeface="Arial" panose="020B0604020202020204" pitchFamily="34" charset="0"/>
                  <a:buChar char="•"/>
                  <a:tabLst>
                    <a:tab pos="287338" algn="l"/>
                    <a:tab pos="790575" algn="l"/>
                    <a:tab pos="3675063" algn="l"/>
                  </a:tabLst>
                </a:pPr>
                <a:r>
                  <a:rPr lang="en-US" noProof="0" dirty="0"/>
                  <a:t>Observability at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noProof="0" dirty="0"/>
                  <a:t>: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noProof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5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b="0" i="1" noProof="0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2 </m:t>
                                  </m:r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20 </m:t>
                                  </m:r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𝑟𝑎𝑑</m:t>
                                  </m:r>
                                </m:e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0.9</m:t>
                                  </m:r>
                                  <m:f>
                                    <m:fPr>
                                      <m:ctrlPr>
                                        <a:rPr lang="en-US" b="0" i="1" noProof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b="0" i="1" noProof="0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num>
                                    <m:den>
                                      <m:r>
                                        <a:rPr lang="en-US" b="0" i="1" noProof="0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den>
                                  </m:f>
                                </m:e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0.2</m:t>
                                  </m:r>
                                  <m:f>
                                    <m:fPr>
                                      <m:ctrlPr>
                                        <a:rPr lang="en-US" b="0" i="1" noProof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b="0" i="1" noProof="0" smtClean="0">
                                          <a:latin typeface="Cambria Math" panose="02040503050406030204" pitchFamily="18" charset="0"/>
                                        </a:rPr>
                                        <m:t>𝑟𝑎𝑑</m:t>
                                      </m:r>
                                    </m:num>
                                    <m:den>
                                      <m:r>
                                        <a:rPr lang="en-US" b="0" i="1" noProof="0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den>
                                  </m:f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endParaRPr lang="en-US" noProof="0" dirty="0"/>
              </a:p>
              <a:p>
                <a:pPr marL="342900" indent="-342900">
                  <a:spcAft>
                    <a:spcPts val="200"/>
                  </a:spcAft>
                  <a:buFont typeface="Arial" panose="020B0604020202020204" pitchFamily="34" charset="0"/>
                  <a:buChar char="•"/>
                  <a:tabLst>
                    <a:tab pos="287338" algn="l"/>
                    <a:tab pos="790575" algn="l"/>
                    <a:tab pos="3675063" algn="l"/>
                  </a:tabLst>
                </a:pPr>
                <a:r>
                  <a:rPr lang="en-US" noProof="0" dirty="0"/>
                  <a:t>Observability matrix </a:t>
                </a:r>
                <a14:m>
                  <m:oMath xmlns:m="http://schemas.openxmlformats.org/officeDocument/2006/math">
                    <m:r>
                      <a:rPr lang="en-US" i="1" noProof="0" smtClean="0">
                        <a:latin typeface="Cambria Math" panose="02040503050406030204" pitchFamily="18" charset="0"/>
                      </a:rPr>
                      <m:t>𝑂</m:t>
                    </m:r>
                  </m:oMath>
                </a14:m>
                <a:r>
                  <a:rPr lang="en-US" noProof="0" dirty="0"/>
                  <a:t>: 	</a:t>
                </a:r>
                <a14:m>
                  <m:oMath xmlns:m="http://schemas.openxmlformats.org/officeDocument/2006/math">
                    <m:r>
                      <a:rPr lang="en-US" sz="1800" b="0" i="1" noProof="0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n-US" sz="1800" b="0" i="1" noProof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sz="1800" b="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5"/>
                                  <m:mcJc m:val="center"/>
                                </m:mcPr>
                              </m:mc>
                            </m:mcs>
                            <m:ctrlPr>
                              <a:rPr lang="en-US" sz="1800" b="0" i="1" noProof="0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9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100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9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50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9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1000</m:t>
                                  </m:r>
                                </m:den>
                              </m:f>
                            </m:e>
                          </m:mr>
                          <m:mr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27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100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27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1000</m:t>
                                  </m:r>
                                </m:den>
                              </m:f>
                            </m:e>
                          </m:mr>
                          <m:mr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9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25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1800" b="0" i="1" noProof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27</m:t>
                                  </m:r>
                                </m:num>
                                <m:den>
                                  <m:r>
                                    <a:rPr lang="en-US" sz="1800" b="0" i="1" noProof="0" smtClean="0">
                                      <a:latin typeface="Cambria Math" panose="02040503050406030204" pitchFamily="18" charset="0"/>
                                    </a:rPr>
                                    <m:t>500</m:t>
                                  </m:r>
                                </m:den>
                              </m:f>
                            </m:e>
                          </m:mr>
                        </m:m>
                      </m:e>
                    </m:d>
                  </m:oMath>
                </a14:m>
                <a:endParaRPr lang="en-US" noProof="0" dirty="0"/>
              </a:p>
              <a:p>
                <a:pPr marL="342900" indent="-342900">
                  <a:spcAft>
                    <a:spcPts val="200"/>
                  </a:spcAft>
                  <a:buFont typeface="Arial" panose="020B0604020202020204" pitchFamily="34" charset="0"/>
                  <a:buChar char="•"/>
                  <a:tabLst>
                    <a:tab pos="287338" algn="l"/>
                    <a:tab pos="790575" algn="l"/>
                    <a:tab pos="3675063" algn="l"/>
                  </a:tabLst>
                </a:pPr>
                <a:r>
                  <a:rPr lang="en-US" noProof="0" dirty="0"/>
                  <a:t>Observability matrix rank: 	</a:t>
                </a:r>
                <a14:m>
                  <m:oMath xmlns:m="http://schemas.openxmlformats.org/officeDocument/2006/math"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𝑟𝑎𝑛𝑘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=5==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𝑙𝑒𝑛𝑔𝑡h</m:t>
                    </m:r>
                    <m:d>
                      <m:dPr>
                        <m:ctrlPr>
                          <a:rPr lang="en-US" b="0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noProof="0" dirty="0">
                    <a:sym typeface="Wingdings" panose="05000000000000000000" pitchFamily="2" charset="2"/>
                  </a:rPr>
                  <a:t>        System observable</a:t>
                </a:r>
                <a:r>
                  <a:rPr lang="en-US" noProof="0" dirty="0"/>
                  <a:t> </a:t>
                </a:r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865406B7-C2B7-F8E6-7F61-B61F4D404C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405315" y="1358143"/>
                <a:ext cx="11377084" cy="4898317"/>
              </a:xfrm>
              <a:blipFill>
                <a:blip r:embed="rId2"/>
                <a:stretch>
                  <a:fillRect l="-1393" b="-684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113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22AECF-AA03-BAB7-EEC2-C5EFEA8AC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8BD54D1-EB48-71E0-0853-5B829DA8F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F40031-3E55-C53B-E75F-346A8D39B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2CA1B0A-ECA3-F045-38E8-D025FC113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5" y="311353"/>
            <a:ext cx="11377084" cy="850040"/>
          </a:xfrm>
        </p:spPr>
        <p:txBody>
          <a:bodyPr/>
          <a:lstStyle/>
          <a:p>
            <a:r>
              <a:rPr lang="en-US" noProof="0" dirty="0"/>
              <a:t>Structure of the implemented program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F6C4AED-00AA-D159-5D1D-2F4DCD7C921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noProof="0" dirty="0">
                <a:sym typeface="Wingdings" panose="05000000000000000000" pitchFamily="2" charset="2"/>
              </a:rPr>
              <a:t>Implementation in ROS2 Nodes</a:t>
            </a:r>
          </a:p>
          <a:p>
            <a:pPr marL="630903" lvl="1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287338" algn="l"/>
                <a:tab pos="790575" algn="l"/>
                <a:tab pos="3767138" algn="l"/>
              </a:tabLst>
            </a:pPr>
            <a:r>
              <a:rPr lang="en-US" noProof="0" dirty="0" err="1">
                <a:sym typeface="Wingdings" panose="05000000000000000000" pitchFamily="2" charset="2"/>
              </a:rPr>
              <a:t>robotControllerNode</a:t>
            </a:r>
            <a:r>
              <a:rPr lang="en-US" noProof="0" dirty="0">
                <a:sym typeface="Wingdings" panose="05000000000000000000" pitchFamily="2" charset="2"/>
              </a:rPr>
              <a:t>  	Simulation of </a:t>
            </a:r>
            <a:r>
              <a:rPr lang="en-US" noProof="0" dirty="0" err="1">
                <a:sym typeface="Wingdings" panose="05000000000000000000" pitchFamily="2" charset="2"/>
              </a:rPr>
              <a:t>roboter</a:t>
            </a:r>
            <a:r>
              <a:rPr lang="en-US" noProof="0" dirty="0">
                <a:sym typeface="Wingdings" panose="05000000000000000000" pitchFamily="2" charset="2"/>
              </a:rPr>
              <a:t> movement</a:t>
            </a:r>
          </a:p>
          <a:p>
            <a:pPr marL="630903" lvl="1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287338" algn="l"/>
                <a:tab pos="790575" algn="l"/>
                <a:tab pos="3767138" algn="l"/>
              </a:tabLst>
            </a:pPr>
            <a:r>
              <a:rPr lang="en-US" noProof="0" dirty="0">
                <a:sym typeface="Wingdings" panose="05000000000000000000" pitchFamily="2" charset="2"/>
              </a:rPr>
              <a:t>*</a:t>
            </a:r>
            <a:r>
              <a:rPr lang="en-US" noProof="0" dirty="0" err="1">
                <a:sym typeface="Wingdings" panose="05000000000000000000" pitchFamily="2" charset="2"/>
              </a:rPr>
              <a:t>DetectionNode</a:t>
            </a:r>
            <a:r>
              <a:rPr lang="en-US" noProof="0" dirty="0">
                <a:sym typeface="Wingdings" panose="05000000000000000000" pitchFamily="2" charset="2"/>
              </a:rPr>
              <a:t>  	Simulation of detection with added noise</a:t>
            </a:r>
          </a:p>
          <a:p>
            <a:pPr marL="630903" lvl="1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287338" algn="l"/>
                <a:tab pos="790575" algn="l"/>
                <a:tab pos="3767138" algn="l"/>
              </a:tabLst>
            </a:pPr>
            <a:r>
              <a:rPr lang="en-US" noProof="0" dirty="0" err="1">
                <a:sym typeface="Wingdings" panose="05000000000000000000" pitchFamily="2" charset="2"/>
              </a:rPr>
              <a:t>ekfNode</a:t>
            </a:r>
            <a:r>
              <a:rPr lang="en-US" noProof="0" dirty="0">
                <a:sym typeface="Wingdings" panose="05000000000000000000" pitchFamily="2" charset="2"/>
              </a:rPr>
              <a:t>  	extended Kalman-Filter</a:t>
            </a:r>
          </a:p>
          <a:p>
            <a:pPr marL="630903" lvl="1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287338" algn="l"/>
                <a:tab pos="790575" algn="l"/>
                <a:tab pos="3767138" algn="l"/>
              </a:tabLst>
            </a:pPr>
            <a:r>
              <a:rPr lang="en-US" noProof="0" dirty="0" err="1">
                <a:sym typeface="Wingdings" panose="05000000000000000000" pitchFamily="2" charset="2"/>
              </a:rPr>
              <a:t>visualizationNode</a:t>
            </a:r>
            <a:r>
              <a:rPr lang="en-US" noProof="0" dirty="0">
                <a:sym typeface="Wingdings" panose="05000000000000000000" pitchFamily="2" charset="2"/>
              </a:rPr>
              <a:t>  	Visualization of room, </a:t>
            </a:r>
            <a:r>
              <a:rPr lang="en-US" noProof="0" dirty="0" err="1">
                <a:sym typeface="Wingdings" panose="05000000000000000000" pitchFamily="2" charset="2"/>
              </a:rPr>
              <a:t>roboters</a:t>
            </a:r>
            <a:r>
              <a:rPr lang="en-US" noProof="0" dirty="0">
                <a:sym typeface="Wingdings" panose="05000000000000000000" pitchFamily="2" charset="2"/>
              </a:rPr>
              <a:t>, sensors, covariance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2337FA4-F10E-2203-3D11-6E2884352E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02"/>
          <a:stretch>
            <a:fillRect/>
          </a:stretch>
        </p:blipFill>
        <p:spPr>
          <a:xfrm>
            <a:off x="478344" y="3847381"/>
            <a:ext cx="11235312" cy="226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961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988FFF6-D6D3-8B5D-E143-C3B6D2E19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A03681A-9820-AA92-64EC-AF12FC013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B50E956-236D-50C3-6B59-0262871E0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Flowchart</a:t>
            </a:r>
          </a:p>
        </p:txBody>
      </p:sp>
      <p:pic>
        <p:nvPicPr>
          <p:cNvPr id="23" name="Inhaltsplatzhalter 22">
            <a:extLst>
              <a:ext uri="{FF2B5EF4-FFF2-40B4-BE49-F238E27FC236}">
                <a16:creationId xmlns:a16="http://schemas.microsoft.com/office/drawing/2014/main" id="{E78582C2-E6AE-E2A1-CB76-F02AA2DA39A3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587896" y="1257301"/>
            <a:ext cx="3016208" cy="5166819"/>
          </a:xfrm>
        </p:spPr>
      </p:pic>
    </p:spTree>
    <p:extLst>
      <p:ext uri="{BB962C8B-B14F-4D97-AF65-F5344CB8AC3E}">
        <p14:creationId xmlns:p14="http://schemas.microsoft.com/office/powerpoint/2010/main" val="40176622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F413100-048A-EC21-A04A-6500B2682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9B914A5-6091-62B3-2BDD-B586B2EF2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17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F02646-E05F-FF44-3BB2-CEEAAD34F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System Limitations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18D2074-4A3F-6C67-DE11-725BF59DDE5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Currently limited to </a:t>
            </a:r>
            <a:r>
              <a:rPr lang="en-US" dirty="0"/>
              <a:t>two robots (assumption for Kalman filter)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Rejection of measurements above threshold </a:t>
            </a:r>
            <a:endParaRPr lang="en-US" noProof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Uncertainty when robots are close to each other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Deletion of the Kalman filter if no assignable measurement was received for two second </a:t>
            </a:r>
            <a:r>
              <a:rPr lang="en-US" dirty="0">
                <a:sym typeface="Wingdings" panose="05000000000000000000" pitchFamily="2" charset="2"/>
              </a:rPr>
              <a:t> Robots are no longer detected after two second if they are not measured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Second EKF on the same robot, if only this one has been measured in the last 2 seconds, when detection over threshold 100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50749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241FA-A78C-F008-2890-8DE5DB6A3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1C1EA15-7C18-C2D0-EB93-72C81EFA7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6401" y="6515213"/>
            <a:ext cx="7375299" cy="216000"/>
          </a:xfrm>
        </p:spPr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340A300-D036-379D-2ABF-90249953D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18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70CD16B5-4038-42DE-32FE-DE4166985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5" y="311353"/>
            <a:ext cx="11377084" cy="850040"/>
          </a:xfrm>
        </p:spPr>
        <p:txBody>
          <a:bodyPr/>
          <a:lstStyle/>
          <a:p>
            <a:r>
              <a:rPr lang="en-US" noProof="0" dirty="0"/>
              <a:t>results</a:t>
            </a:r>
          </a:p>
        </p:txBody>
      </p:sp>
      <p:pic>
        <p:nvPicPr>
          <p:cNvPr id="2" name="Unbenanntes Video – Mit Clipchamp erstellt (6)">
            <a:hlinkClick r:id="" action="ppaction://media"/>
            <a:extLst>
              <a:ext uri="{FF2B5EF4-FFF2-40B4-BE49-F238E27FC236}">
                <a16:creationId xmlns:a16="http://schemas.microsoft.com/office/drawing/2014/main" id="{29866D46-D0BA-615A-FB9F-67424BB2FA44}"/>
              </a:ext>
            </a:extLst>
          </p:cNvPr>
          <p:cNvPicPr>
            <a:picLocks noGrp="1" noChangeAspect="1"/>
          </p:cNvPicPr>
          <p:nvPr>
            <p:ph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0750" t="13387" r="21805" b="7877"/>
          <a:stretch>
            <a:fillRect/>
          </a:stretch>
        </p:blipFill>
        <p:spPr>
          <a:xfrm>
            <a:off x="125915" y="1329560"/>
            <a:ext cx="6280827" cy="4842570"/>
          </a:xfr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DC591978-F1BD-8C9E-46B2-7B416220D84D}"/>
              </a:ext>
            </a:extLst>
          </p:cNvPr>
          <p:cNvSpPr txBox="1"/>
          <p:nvPr/>
        </p:nvSpPr>
        <p:spPr>
          <a:xfrm>
            <a:off x="6483788" y="1234310"/>
            <a:ext cx="555689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[Prediction] State 0: Predicted Position: (-16.95, 8.61)</a:t>
            </a:r>
          </a:p>
          <a:p>
            <a:r>
              <a:rPr lang="en-US" sz="1600" dirty="0"/>
              <a:t>[Prediction] State 1: Predicted Position: (-16.13, -10.44)</a:t>
            </a:r>
          </a:p>
          <a:p>
            <a:r>
              <a:rPr lang="en-US" sz="1600" dirty="0"/>
              <a:t>[Stale Removal] Removing EKF 0 after 2s timeout.</a:t>
            </a:r>
          </a:p>
          <a:p>
            <a:r>
              <a:rPr lang="de-DE" sz="1600" dirty="0"/>
              <a:t>[</a:t>
            </a:r>
            <a:r>
              <a:rPr lang="de-DE" sz="1600" dirty="0" err="1"/>
              <a:t>Detection</a:t>
            </a:r>
            <a:r>
              <a:rPr lang="de-DE" sz="1600" dirty="0"/>
              <a:t>] 2 </a:t>
            </a:r>
            <a:r>
              <a:rPr lang="de-DE" sz="1600" dirty="0" err="1"/>
              <a:t>detections</a:t>
            </a:r>
            <a:r>
              <a:rPr lang="de-DE" sz="1600" dirty="0"/>
              <a:t> </a:t>
            </a:r>
            <a:r>
              <a:rPr lang="de-DE" sz="1600" dirty="0" err="1"/>
              <a:t>received</a:t>
            </a:r>
            <a:r>
              <a:rPr lang="de-DE" sz="1600" dirty="0"/>
              <a:t>.</a:t>
            </a:r>
          </a:p>
          <a:p>
            <a:r>
              <a:rPr lang="en-US" sz="1600" dirty="0"/>
              <a:t>[Detection Info] Detection 0: Sensor=camera_1, Position=</a:t>
            </a:r>
            <a:br>
              <a:rPr lang="en-US" sz="1600" dirty="0"/>
            </a:br>
            <a:r>
              <a:rPr lang="en-US" sz="1600" dirty="0"/>
              <a:t>(-16.15, -11.96)</a:t>
            </a:r>
          </a:p>
          <a:p>
            <a:r>
              <a:rPr lang="en-US" sz="1600" dirty="0"/>
              <a:t>[Detection Info] Detection 1: Sensor=camera_2, Position=</a:t>
            </a:r>
            <a:br>
              <a:rPr lang="en-US" sz="1600" dirty="0"/>
            </a:br>
            <a:r>
              <a:rPr lang="en-US" sz="1600" dirty="0"/>
              <a:t>(-17.00, 8.36)</a:t>
            </a:r>
          </a:p>
          <a:p>
            <a:r>
              <a:rPr lang="en-US" sz="1600" dirty="0"/>
              <a:t>[Mahalanobis] Detection 0 to State 1: d² = 16.88</a:t>
            </a:r>
          </a:p>
          <a:p>
            <a:r>
              <a:rPr lang="en-US" sz="1600" dirty="0"/>
              <a:t>[Mahalanobis] Detection 1 to State 1: d² = 2577.87</a:t>
            </a:r>
          </a:p>
          <a:p>
            <a:r>
              <a:rPr lang="en-US" sz="1600" dirty="0"/>
              <a:t>[Update] Detection 0 assigned to State 1 (Primary Threshold, d²=16.88). Updated Position: (-16.14, -10.64)</a:t>
            </a:r>
          </a:p>
          <a:p>
            <a:r>
              <a:rPr lang="en-US" sz="1600" dirty="0"/>
              <a:t>[No Update] Detection 1 could not be assigned.</a:t>
            </a:r>
          </a:p>
          <a:p>
            <a:r>
              <a:rPr lang="de-DE" sz="1600" dirty="0" err="1"/>
              <a:t>Initialized</a:t>
            </a:r>
            <a:r>
              <a:rPr lang="de-DE" sz="1600" dirty="0"/>
              <a:t> EKF </a:t>
            </a:r>
            <a:r>
              <a:rPr lang="de-DE" sz="1600" dirty="0" err="1"/>
              <a:t>for</a:t>
            </a:r>
            <a:r>
              <a:rPr lang="de-DE" sz="1600" dirty="0"/>
              <a:t> Robot 0 at (-17.00, 8.36)</a:t>
            </a:r>
          </a:p>
          <a:p>
            <a:r>
              <a:rPr lang="en-US" sz="1600" dirty="0"/>
              <a:t>[Init] New EKF State 0 from Detection -17.00, 8.36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755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3185663-F46E-3A04-37FD-A18F42E8D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34A51C0-747A-82CB-247F-B211EEFF4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823D916-4654-A57C-1662-7D323F9AB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de-DE" dirty="0"/>
          </a:p>
        </p:txBody>
      </p:sp>
      <p:pic>
        <p:nvPicPr>
          <p:cNvPr id="6" name="Unbenanntes Video – Mit Clipchamp erstellt (7)">
            <a:hlinkClick r:id="" action="ppaction://media"/>
            <a:extLst>
              <a:ext uri="{FF2B5EF4-FFF2-40B4-BE49-F238E27FC236}">
                <a16:creationId xmlns:a16="http://schemas.microsoft.com/office/drawing/2014/main" id="{DF809B23-D2BC-D309-FA4C-F9BA0EAD74F2}"/>
              </a:ext>
            </a:extLst>
          </p:cNvPr>
          <p:cNvPicPr>
            <a:picLocks noGrp="1" noChangeAspect="1"/>
          </p:cNvPicPr>
          <p:nvPr>
            <p:ph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0727" t="14119" r="21736" b="7316"/>
          <a:stretch>
            <a:fillRect/>
          </a:stretch>
        </p:blipFill>
        <p:spPr>
          <a:xfrm>
            <a:off x="125914" y="1327150"/>
            <a:ext cx="6282000" cy="4844190"/>
          </a:xfr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11577DC2-3332-CB13-F9E3-C34F0377A8C8}"/>
              </a:ext>
            </a:extLst>
          </p:cNvPr>
          <p:cNvSpPr txBox="1"/>
          <p:nvPr/>
        </p:nvSpPr>
        <p:spPr>
          <a:xfrm>
            <a:off x="6457779" y="1232103"/>
            <a:ext cx="5445270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/>
              <a:t>[Prediction] State 0: Predicted Position: (-12.96, 8.51)</a:t>
            </a:r>
            <a:endParaRPr lang="de-DE" sz="1200" dirty="0"/>
          </a:p>
          <a:p>
            <a:r>
              <a:rPr lang="en-GB" sz="1200" dirty="0"/>
              <a:t>[Prediction] State 1: Predicted Position: (-7.63, -5.99)</a:t>
            </a:r>
            <a:endParaRPr lang="de-DE" sz="1200" dirty="0"/>
          </a:p>
          <a:p>
            <a:r>
              <a:rPr lang="en-GB" sz="1200" dirty="0"/>
              <a:t>[Detection] 5 detections received.</a:t>
            </a:r>
            <a:endParaRPr lang="de-DE" sz="1200" dirty="0"/>
          </a:p>
          <a:p>
            <a:r>
              <a:rPr lang="en-GB" sz="1200" dirty="0"/>
              <a:t>[Detection Info] Detection 0: Sensor=lidar, Position=(-15.02, 7.79)</a:t>
            </a:r>
            <a:endParaRPr lang="de-DE" sz="1200" dirty="0"/>
          </a:p>
          <a:p>
            <a:r>
              <a:rPr lang="en-GB" sz="1200" dirty="0"/>
              <a:t>[Detection Info] Detection 1: Sensor=lidar, Position=(-7.55, -7.82)</a:t>
            </a:r>
            <a:endParaRPr lang="de-DE" sz="1200" dirty="0"/>
          </a:p>
          <a:p>
            <a:r>
              <a:rPr lang="en-GB" sz="1200" dirty="0"/>
              <a:t>[Detection Info] Detection 2: Sensor=camera_1, Position=(-7.65, -6.57)</a:t>
            </a:r>
            <a:endParaRPr lang="de-DE" sz="1200" dirty="0"/>
          </a:p>
          <a:p>
            <a:r>
              <a:rPr lang="en-GB" sz="1200" dirty="0"/>
              <a:t>[Detection Info] Detection 3: Sensor=camera_2, Position=(-12.67, 8.75)</a:t>
            </a:r>
            <a:endParaRPr lang="de-DE" sz="1200" dirty="0"/>
          </a:p>
          <a:p>
            <a:r>
              <a:rPr lang="en-GB" sz="1200" dirty="0"/>
              <a:t>[Detection Info] Detection 4: Sensor=camera_2, Position=(-7.29, -7.35)</a:t>
            </a:r>
            <a:endParaRPr lang="de-DE" sz="1200" dirty="0"/>
          </a:p>
          <a:p>
            <a:r>
              <a:rPr lang="en-GB" sz="1200" dirty="0"/>
              <a:t>[Mahalanobis] Detection 0 to State 0: d² = 52.37</a:t>
            </a:r>
            <a:endParaRPr lang="de-DE" sz="1200" dirty="0"/>
          </a:p>
          <a:p>
            <a:r>
              <a:rPr lang="en-GB" sz="1200" dirty="0"/>
              <a:t>[Mahalanobis] Detection 0 to State 1: d² = 2438.62</a:t>
            </a:r>
            <a:endParaRPr lang="de-DE" sz="1200" dirty="0"/>
          </a:p>
          <a:p>
            <a:r>
              <a:rPr lang="en-GB" sz="1200" dirty="0"/>
              <a:t>[Mahalanobis] Detection 1 to State 0: d² = 1970.24</a:t>
            </a:r>
            <a:endParaRPr lang="de-DE" sz="1200" dirty="0"/>
          </a:p>
          <a:p>
            <a:r>
              <a:rPr lang="en-GB" sz="1200" dirty="0"/>
              <a:t>[Mahalanobis] Detection 1 to State 1: d² = 41.30</a:t>
            </a:r>
            <a:endParaRPr lang="de-DE" sz="1200" dirty="0"/>
          </a:p>
          <a:p>
            <a:r>
              <a:rPr lang="en-GB" sz="1200" dirty="0"/>
              <a:t>[Mahalanobis] Detection 2 to State 0: d² = 1215.47</a:t>
            </a:r>
            <a:endParaRPr lang="de-DE" sz="1200" dirty="0"/>
          </a:p>
          <a:p>
            <a:r>
              <a:rPr lang="en-GB" sz="1200" dirty="0"/>
              <a:t>[Mahalanobis] Detection 2 to State 1: d² = 2.38</a:t>
            </a:r>
            <a:endParaRPr lang="de-DE" sz="1200" dirty="0"/>
          </a:p>
          <a:p>
            <a:r>
              <a:rPr lang="en-GB" sz="1200" dirty="0"/>
              <a:t>[Mahalanobis] Detection 3 to State 0: d² = 0.88</a:t>
            </a:r>
            <a:endParaRPr lang="de-DE" sz="1200" dirty="0"/>
          </a:p>
          <a:p>
            <a:r>
              <a:rPr lang="en-GB" sz="1200" dirty="0"/>
              <a:t>[Mahalanobis] Detection 3 to State 1: d² = 1577.47</a:t>
            </a:r>
            <a:endParaRPr lang="de-DE" sz="1200" dirty="0"/>
          </a:p>
          <a:p>
            <a:r>
              <a:rPr lang="en-GB" sz="1200" dirty="0"/>
              <a:t>[Mahalanobis] Detection 4 to State 0: d² = 1349.87</a:t>
            </a:r>
            <a:endParaRPr lang="de-DE" sz="1200" dirty="0"/>
          </a:p>
          <a:p>
            <a:r>
              <a:rPr lang="en-GB" sz="1200" dirty="0"/>
              <a:t>[Mahalanobis] Detection 4 to State 1: d² = 13.19</a:t>
            </a:r>
            <a:endParaRPr lang="de-DE" sz="1200" dirty="0"/>
          </a:p>
          <a:p>
            <a:r>
              <a:rPr lang="en-GB" sz="1200" dirty="0"/>
              <a:t>[Update] Detection 0 assigned to State 0 (Secondary Threshold, d²=52.37). </a:t>
            </a:r>
            <a:br>
              <a:rPr lang="en-GB" sz="1200" dirty="0"/>
            </a:br>
            <a:r>
              <a:rPr lang="en-GB" sz="1200" dirty="0"/>
              <a:t>Updated Position: (-13.41, 8.34)</a:t>
            </a:r>
            <a:endParaRPr lang="de-DE" sz="1200" dirty="0"/>
          </a:p>
          <a:p>
            <a:r>
              <a:rPr lang="en-GB" sz="1200" dirty="0"/>
              <a:t>[Update] Detection 1 assigned to State 1 (Secondary Threshold, d²=41.30). </a:t>
            </a:r>
            <a:br>
              <a:rPr lang="en-GB" sz="1200" dirty="0"/>
            </a:br>
            <a:r>
              <a:rPr lang="en-GB" sz="1200" dirty="0"/>
              <a:t>Updated Position: (-7.53, -6.34)</a:t>
            </a:r>
            <a:endParaRPr lang="de-DE" sz="1200" dirty="0"/>
          </a:p>
          <a:p>
            <a:r>
              <a:rPr lang="en-GB" sz="1200" dirty="0"/>
              <a:t>[Update] Detection 2 assigned to State 1 (Primary Threshold, d²=2.38). </a:t>
            </a:r>
            <a:br>
              <a:rPr lang="en-GB" sz="1200" dirty="0"/>
            </a:br>
            <a:r>
              <a:rPr lang="en-GB" sz="1200" dirty="0"/>
              <a:t>Updated Position: (-7.56, -6.36)</a:t>
            </a:r>
            <a:endParaRPr lang="de-DE" sz="1200" dirty="0"/>
          </a:p>
          <a:p>
            <a:r>
              <a:rPr lang="en-GB" sz="1200" dirty="0"/>
              <a:t>[Update] Detection 3 assigned to State 0 (Primary Threshold, d²=0.88). </a:t>
            </a:r>
            <a:br>
              <a:rPr lang="en-GB" sz="1200" dirty="0"/>
            </a:br>
            <a:r>
              <a:rPr lang="en-GB" sz="1200" dirty="0"/>
              <a:t>Updated Position: (-13.31, 8.41)</a:t>
            </a:r>
            <a:endParaRPr lang="de-DE" sz="1200" dirty="0"/>
          </a:p>
          <a:p>
            <a:r>
              <a:rPr lang="en-GB" sz="1200" dirty="0"/>
              <a:t>[Update] Detection 4 assigned to State 1 (Primary Threshold, d²=13.19). </a:t>
            </a:r>
            <a:br>
              <a:rPr lang="en-GB" sz="1200" dirty="0"/>
            </a:br>
            <a:r>
              <a:rPr lang="en-GB" sz="1200" dirty="0"/>
              <a:t>Updated Position: (-7.49, -6.47)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137087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A5816B5-F419-7BD2-4BA2-89DB47A19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FECCF07-7017-DA3A-FA67-B3742581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BEA64EF-FE9B-7F0A-4A5F-4AF8BEB48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5" y="311353"/>
            <a:ext cx="11377084" cy="850040"/>
          </a:xfrm>
        </p:spPr>
        <p:txBody>
          <a:bodyPr/>
          <a:lstStyle/>
          <a:p>
            <a:r>
              <a:rPr lang="en-US" noProof="0" dirty="0"/>
              <a:t>Problem description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F9BAEA3-249E-CAB2-EFF3-70A213CA6F9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Observation of Robots in a room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Two Cameras with limited Field of View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One LiDAR with low angular resolution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Only position measurable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Known state equation of robots</a:t>
            </a:r>
          </a:p>
        </p:txBody>
      </p:sp>
    </p:spTree>
    <p:extLst>
      <p:ext uri="{BB962C8B-B14F-4D97-AF65-F5344CB8AC3E}">
        <p14:creationId xmlns:p14="http://schemas.microsoft.com/office/powerpoint/2010/main" val="3886194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4721B-1BDF-1369-0929-7E2CB8896F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71648C35-182C-C3AB-0887-42389219E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Lukas Gerstlauer, Jakob Kurz  |  AS: PSU  |  T1 / Master ASE  |  26.06.2025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6834011-42DA-61FA-79C1-533B328E9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A40CAAA-4D06-5D90-9666-7015B865D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de-DE" dirty="0"/>
          </a:p>
        </p:txBody>
      </p:sp>
      <p:pic>
        <p:nvPicPr>
          <p:cNvPr id="10" name="Unbenanntes Video – Mit Clipchamp erstellt (8)">
            <a:hlinkClick r:id="" action="ppaction://media"/>
            <a:extLst>
              <a:ext uri="{FF2B5EF4-FFF2-40B4-BE49-F238E27FC236}">
                <a16:creationId xmlns:a16="http://schemas.microsoft.com/office/drawing/2014/main" id="{80F26C8B-F228-98EF-F6A3-436D958E5594}"/>
              </a:ext>
            </a:extLst>
          </p:cNvPr>
          <p:cNvPicPr>
            <a:picLocks noGrp="1" noChangeAspect="1"/>
          </p:cNvPicPr>
          <p:nvPr>
            <p:ph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0927" t="13740" r="21837" b="8620"/>
          <a:stretch>
            <a:fillRect/>
          </a:stretch>
        </p:blipFill>
        <p:spPr>
          <a:xfrm>
            <a:off x="142875" y="1352551"/>
            <a:ext cx="6345526" cy="4842000"/>
          </a:xfr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83C03CB8-D5C3-61E5-7E80-F349B4416624}"/>
              </a:ext>
            </a:extLst>
          </p:cNvPr>
          <p:cNvSpPr txBox="1"/>
          <p:nvPr/>
        </p:nvSpPr>
        <p:spPr>
          <a:xfrm>
            <a:off x="7462549" y="3358052"/>
            <a:ext cx="4228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/>
              <a:t>LiDAR </a:t>
            </a:r>
            <a:r>
              <a:rPr lang="de-DE" sz="1600" b="1" dirty="0" err="1"/>
              <a:t>detection</a:t>
            </a:r>
            <a:r>
              <a:rPr lang="de-DE" sz="1600" b="1" dirty="0"/>
              <a:t> </a:t>
            </a:r>
            <a:r>
              <a:rPr lang="de-DE" sz="1600" b="1" dirty="0" err="1"/>
              <a:t>increases</a:t>
            </a:r>
            <a:r>
              <a:rPr lang="de-DE" sz="1600" b="1" dirty="0"/>
              <a:t> </a:t>
            </a:r>
            <a:r>
              <a:rPr lang="de-DE" sz="1600" b="1" dirty="0" err="1"/>
              <a:t>uncertainty</a:t>
            </a:r>
            <a:r>
              <a:rPr lang="de-DE" sz="1600" b="1" dirty="0"/>
              <a:t> </a:t>
            </a:r>
            <a:r>
              <a:rPr lang="de-DE" sz="1600" b="1" dirty="0" err="1"/>
              <a:t>because</a:t>
            </a:r>
            <a:r>
              <a:rPr lang="de-DE" sz="1600" b="1" dirty="0"/>
              <a:t> </a:t>
            </a:r>
            <a:r>
              <a:rPr lang="de-DE" sz="1600" b="1" dirty="0" err="1"/>
              <a:t>of</a:t>
            </a:r>
            <a:r>
              <a:rPr lang="de-DE" sz="1600" b="1" dirty="0"/>
              <a:t> high </a:t>
            </a:r>
            <a:r>
              <a:rPr lang="de-DE" sz="1600" b="1" dirty="0" err="1"/>
              <a:t>measurement</a:t>
            </a:r>
            <a:r>
              <a:rPr lang="de-DE" sz="1600" b="1" dirty="0"/>
              <a:t> </a:t>
            </a:r>
            <a:r>
              <a:rPr lang="de-DE" sz="1600" b="1" dirty="0" err="1"/>
              <a:t>noise</a:t>
            </a:r>
            <a:r>
              <a:rPr lang="de-DE" sz="1600" b="1" dirty="0"/>
              <a:t> and </a:t>
            </a:r>
            <a:r>
              <a:rPr lang="de-DE" sz="1600" b="1" dirty="0" err="1"/>
              <a:t>no</a:t>
            </a:r>
            <a:r>
              <a:rPr lang="de-DE" sz="1600" b="1" dirty="0"/>
              <a:t> </a:t>
            </a:r>
            <a:r>
              <a:rPr lang="de-DE" sz="1600" b="1" dirty="0" err="1"/>
              <a:t>measurement</a:t>
            </a:r>
            <a:r>
              <a:rPr lang="de-DE" sz="1600" b="1" dirty="0"/>
              <a:t> </a:t>
            </a:r>
            <a:r>
              <a:rPr lang="de-DE" sz="1600" b="1" dirty="0" err="1"/>
              <a:t>of</a:t>
            </a:r>
            <a:r>
              <a:rPr lang="de-DE" sz="1600" b="1" dirty="0"/>
              <a:t> </a:t>
            </a:r>
            <a:r>
              <a:rPr lang="de-DE" sz="1600" b="1" dirty="0" err="1"/>
              <a:t>orientation</a:t>
            </a:r>
            <a:r>
              <a:rPr lang="de-DE" sz="1600" b="1" dirty="0"/>
              <a:t> angle</a:t>
            </a:r>
            <a:endParaRPr lang="de-DE" b="1" dirty="0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EDBED37-4115-95C6-C9EC-2D07E366FB38}"/>
              </a:ext>
            </a:extLst>
          </p:cNvPr>
          <p:cNvCxnSpPr/>
          <p:nvPr/>
        </p:nvCxnSpPr>
        <p:spPr>
          <a:xfrm>
            <a:off x="6800850" y="3773550"/>
            <a:ext cx="5524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95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6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78563B-9B96-C4BF-68A9-702FB94663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noProof="0" dirty="0"/>
              <a:t>Thank you for your attention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A62A2D-EC2B-9323-E294-7DD2925A7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3" name="Fußzeilenplatzhalter 4">
            <a:extLst>
              <a:ext uri="{FF2B5EF4-FFF2-40B4-BE49-F238E27FC236}">
                <a16:creationId xmlns:a16="http://schemas.microsoft.com/office/drawing/2014/main" id="{36A46EF0-B84A-1F54-05FA-7A3CDC66B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079" y="4012670"/>
            <a:ext cx="11056403" cy="752278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800" noProof="0" dirty="0"/>
              <a:t>Lukas Gerstlauer, Jakob Kurz  |  AS: PSU  |  T1 / Master ASE  |  26.06.2025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5450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BEC573-EE9C-8932-E12B-00EEDF791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4C88E1D-D725-0C40-4590-EA131E867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09EE2FB-F007-9032-B38B-4F4A7F244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90A8821-4699-FE54-89A6-E9E46F52D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5" y="311353"/>
            <a:ext cx="11377084" cy="850040"/>
          </a:xfrm>
        </p:spPr>
        <p:txBody>
          <a:bodyPr/>
          <a:lstStyle/>
          <a:p>
            <a:r>
              <a:rPr lang="en-US" noProof="0" dirty="0"/>
              <a:t>Boundary conditions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96A45F28-CAE8-C70A-0ED0-ABCC9802C667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/>
              <a:lstStyle/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Room Size 2D = </a:t>
                </a:r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[40 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, 30 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noProof="0" dirty="0"/>
              </a:p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Cameras</a:t>
                </a:r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Located in the upper two corners of the room</a:t>
                </a:r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FOV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noProof="0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noProof="0" dirty="0" smtClean="0">
                            <a:latin typeface="Cambria Math" panose="02040503050406030204" pitchFamily="18" charset="0"/>
                          </a:rPr>
                          <m:t>40</m:t>
                        </m:r>
                      </m:e>
                      <m:sup>
                        <m:r>
                          <a:rPr lang="de-DE" b="0" i="1" noProof="0" dirty="0" smtClean="0">
                            <a:latin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endParaRPr lang="en-US" noProof="0" dirty="0"/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Measures position in x and y and orientation </a:t>
                </a:r>
                <a14:m>
                  <m:oMath xmlns:m="http://schemas.openxmlformats.org/officeDocument/2006/math">
                    <m:r>
                      <a:rPr lang="de-DE" b="0" i="1" noProof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noProof="0" dirty="0"/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Normally distributed uncertainty with </a:t>
                </a:r>
                <a14:m>
                  <m:oMath xmlns:m="http://schemas.openxmlformats.org/officeDocument/2006/math">
                    <m:r>
                      <a:rPr lang="de-DE" b="0" i="1" noProof="0" dirty="0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de-DE" b="0" i="1" noProof="0" dirty="0" smtClean="0">
                        <a:latin typeface="Cambria Math" panose="02040503050406030204" pitchFamily="18" charset="0"/>
                      </a:rPr>
                      <m:t>=0,3</m:t>
                    </m:r>
                  </m:oMath>
                </a14:m>
                <a:endParaRPr lang="en-US" noProof="0" dirty="0"/>
              </a:p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LiDAR</a:t>
                </a:r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Located in the lower middle of the room</a:t>
                </a:r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Angular resolution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b="0" i="1" noProof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noProof="0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de-DE" b="0" i="1" noProof="0" smtClean="0">
                            <a:latin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endParaRPr lang="en-US" noProof="0" dirty="0"/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Measures distance to robot and angle of </a:t>
                </a:r>
                <a:r>
                  <a:rPr lang="en-US" noProof="0" dirty="0" err="1"/>
                  <a:t>hitten</a:t>
                </a:r>
                <a:r>
                  <a:rPr lang="en-US" noProof="0" dirty="0"/>
                  <a:t> beam</a:t>
                </a:r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Normally distributed uncertainty of distance with </a:t>
                </a:r>
                <a14:m>
                  <m:oMath xmlns:m="http://schemas.openxmlformats.org/officeDocument/2006/math">
                    <m:r>
                      <a:rPr lang="de-DE" i="1" dirty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de-DE" i="1" dirty="0">
                        <a:latin typeface="Cambria Math" panose="02040503050406030204" pitchFamily="18" charset="0"/>
                      </a:rPr>
                      <m:t>=0,5</m:t>
                    </m:r>
                  </m:oMath>
                </a14:m>
                <a:r>
                  <a:rPr lang="en-US" noProof="0" dirty="0"/>
                  <a:t>, angular </a:t>
                </a:r>
                <a14:m>
                  <m:oMath xmlns:m="http://schemas.openxmlformats.org/officeDocument/2006/math">
                    <m:r>
                      <a:rPr lang="de-DE" i="1" dirty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de-DE" i="1" dirty="0">
                        <a:latin typeface="Cambria Math" panose="02040503050406030204" pitchFamily="18" charset="0"/>
                      </a:rPr>
                      <m:t>=0,1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96A45F28-CAE8-C70A-0ED0-ABCC9802C66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447" t="-16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9379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02E47C-80A8-7788-96BD-180D36DE1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CE3E002-0F2D-B131-711B-16C0CF2A9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5ED830A-2406-4A54-53C9-8F08DBF78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0855606-0B8E-0BB7-251E-51856B0C8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5" y="311353"/>
            <a:ext cx="11377084" cy="850040"/>
          </a:xfrm>
        </p:spPr>
        <p:txBody>
          <a:bodyPr/>
          <a:lstStyle/>
          <a:p>
            <a:r>
              <a:rPr lang="en-US" noProof="0" dirty="0"/>
              <a:t>Boundary conditions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98BCE6AF-AF96-A33C-7048-91476EA550A4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/>
              <a:lstStyle/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Robots</a:t>
                </a:r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Differential drive </a:t>
                </a:r>
                <a:r>
                  <a:rPr lang="en-US" noProof="0" dirty="0">
                    <a:sym typeface="Wingdings" panose="05000000000000000000" pitchFamily="2" charset="2"/>
                  </a:rPr>
                  <a:t> direction of velocity is orientation of robot</a:t>
                </a:r>
              </a:p>
              <a:p>
                <a:pPr marL="630903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>
                    <a:sym typeface="Wingdings" panose="05000000000000000000" pitchFamily="2" charset="2"/>
                  </a:rPr>
                  <a:t>One step every </a:t>
                </a:r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100 </m:t>
                    </m:r>
                    <m:r>
                      <a:rPr lang="en-US" i="1" noProof="0" dirty="0" err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𝑚𝑠</m:t>
                    </m:r>
                  </m:oMath>
                </a14:m>
                <a:endParaRPr lang="en-US" noProof="0" dirty="0">
                  <a:sym typeface="Wingdings" panose="05000000000000000000" pitchFamily="2" charset="2"/>
                </a:endParaRPr>
              </a:p>
              <a:p>
                <a:pPr marL="898525" lvl="2" indent="-342900" defTabSz="898525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>
                    <a:tab pos="287338" algn="l"/>
                    <a:tab pos="898525" algn="l"/>
                  </a:tabLst>
                </a:pPr>
                <a14:m>
                  <m:oMath xmlns:m="http://schemas.openxmlformats.org/officeDocument/2006/math">
                    <m:r>
                      <a:rPr lang="en-US" i="1" noProof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0.3 </m:t>
                    </m:r>
                    <m:r>
                      <a:rPr lang="en-US" i="1" noProof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</m:oMath>
                </a14:m>
                <a:r>
                  <a:rPr lang="en-US" noProof="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movement per step</a:t>
                </a:r>
              </a:p>
              <a:p>
                <a:pPr marL="898525" lvl="2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>
                    <a:tab pos="287338" algn="l"/>
                    <a:tab pos="898525" algn="l"/>
                  </a:tabLst>
                </a:pPr>
                <a:r>
                  <a:rPr lang="en-US" noProof="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Change of direction randomly between </a:t>
                </a:r>
                <a14:m>
                  <m:oMath xmlns:m="http://schemas.openxmlformats.org/officeDocument/2006/math">
                    <m:r>
                      <a:rPr lang="en-US" i="1" noProof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−0.2</m:t>
                    </m:r>
                  </m:oMath>
                </a14:m>
                <a:r>
                  <a:rPr lang="en-US" noProof="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noProof="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0.2</m:t>
                    </m:r>
                  </m:oMath>
                </a14:m>
                <a:r>
                  <a:rPr lang="en-US" noProof="0" dirty="0">
                    <a:solidFill>
                      <a:schemeClr val="tx1"/>
                    </a:solidFill>
                    <a:sym typeface="Wingdings" panose="05000000000000000000" pitchFamily="2" charset="2"/>
                  </a:rPr>
                  <a:t> per step</a:t>
                </a:r>
                <a:endParaRPr lang="en-US" noProof="0" dirty="0">
                  <a:sym typeface="Wingdings" panose="05000000000000000000" pitchFamily="2" charset="2"/>
                </a:endParaRPr>
              </a:p>
              <a:p>
                <a:pPr marL="740440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>
                    <a:tab pos="287338" algn="l"/>
                    <a:tab pos="898525" algn="l"/>
                  </a:tabLst>
                </a:pPr>
                <a:r>
                  <a:rPr lang="en-US" noProof="0" dirty="0">
                    <a:sym typeface="Wingdings" panose="05000000000000000000" pitchFamily="2" charset="2"/>
                  </a:rPr>
                  <a:t>Every three seconds change of direction randomly between </a:t>
                </a:r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0</m:t>
                    </m:r>
                  </m:oMath>
                </a14:m>
                <a:r>
                  <a:rPr lang="en-US" noProof="0" dirty="0">
                    <a:sym typeface="Wingdings" panose="05000000000000000000" pitchFamily="2" charset="2"/>
                  </a:rPr>
                  <a:t> and </a:t>
                </a:r>
                <a14:m>
                  <m:oMath xmlns:m="http://schemas.openxmlformats.org/officeDocument/2006/math">
                    <m:r>
                      <a:rPr lang="de-DE" b="0" i="1" noProof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2</m:t>
                    </m:r>
                    <m:r>
                      <a:rPr lang="de-DE" b="0" i="1" noProof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𝜋</m:t>
                    </m:r>
                  </m:oMath>
                </a14:m>
                <a:endParaRPr lang="en-US" noProof="0" dirty="0">
                  <a:sym typeface="Wingdings" panose="05000000000000000000" pitchFamily="2" charset="2"/>
                </a:endParaRPr>
              </a:p>
              <a:p>
                <a:pPr marL="740440" lvl="1" indent="-342900">
                  <a:lnSpc>
                    <a:spcPct val="10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  <a:tabLst>
                    <a:tab pos="287338" algn="l"/>
                    <a:tab pos="898525" algn="l"/>
                  </a:tabLst>
                </a:pPr>
                <a:r>
                  <a:rPr lang="en-US" noProof="0" dirty="0">
                    <a:sym typeface="Wingdings" panose="05000000000000000000" pitchFamily="2" charset="2"/>
                  </a:rPr>
                  <a:t>Reflection from the walls </a:t>
                </a:r>
              </a:p>
            </p:txBody>
          </p:sp>
        </mc:Choice>
        <mc:Fallback xmlns="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98BCE6AF-AF96-A33C-7048-91476EA550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447" t="-16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2037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E8090AA4-7EB4-2FAA-BE7A-A3C5FC463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1FB6245-F2A9-E03A-E46F-54DF6F009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967D058-E576-777C-305A-1DDCD170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Visualization of room, Sensors and robots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54D7DE3-FCF6-C3D8-3852-513EF025E09D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80826" y="1530350"/>
            <a:ext cx="6428760" cy="4899025"/>
          </a:xfrm>
        </p:spPr>
      </p:pic>
    </p:spTree>
    <p:extLst>
      <p:ext uri="{BB962C8B-B14F-4D97-AF65-F5344CB8AC3E}">
        <p14:creationId xmlns:p14="http://schemas.microsoft.com/office/powerpoint/2010/main" val="523858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DEFAF-5D1C-281F-F77D-CABB602F1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5291947-0868-1803-17E9-E93A95EA7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BACEB60-F606-A160-2F8B-F7F27E114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B99AB358-87C1-0903-8B90-CED03445B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5" y="311353"/>
            <a:ext cx="11377084" cy="850040"/>
          </a:xfrm>
        </p:spPr>
        <p:txBody>
          <a:bodyPr/>
          <a:lstStyle/>
          <a:p>
            <a:r>
              <a:rPr lang="en-US" noProof="0" dirty="0"/>
              <a:t>Chosen solution approach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9B1C98C-0688-C815-D591-9997A66C93F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noProof="0" dirty="0">
                <a:sym typeface="Wingdings" panose="05000000000000000000" pitchFamily="2" charset="2"/>
              </a:rPr>
              <a:t>Multi Target Tracking with Mahalanobis distance-based data association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noProof="0" dirty="0">
                <a:sym typeface="Wingdings" panose="05000000000000000000" pitchFamily="2" charset="2"/>
              </a:rPr>
              <a:t>Extended Kalman-Filer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B563363-C068-D4F2-9542-F488279D9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455" y="2324328"/>
            <a:ext cx="8613090" cy="410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4CDF421-74A3-F41B-9F20-81ED3ADDD64B}"/>
              </a:ext>
            </a:extLst>
          </p:cNvPr>
          <p:cNvSpPr txBox="1"/>
          <p:nvPr/>
        </p:nvSpPr>
        <p:spPr>
          <a:xfrm>
            <a:off x="5999755" y="6428988"/>
            <a:ext cx="58787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noProof="0" dirty="0"/>
              <a:t>https://www.kalmanfilter.net/img/summary/KalmanFilterDiagram.png</a:t>
            </a:r>
          </a:p>
        </p:txBody>
      </p:sp>
    </p:spTree>
    <p:extLst>
      <p:ext uri="{BB962C8B-B14F-4D97-AF65-F5344CB8AC3E}">
        <p14:creationId xmlns:p14="http://schemas.microsoft.com/office/powerpoint/2010/main" val="1714288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AEAAFE8-AE3A-93AC-3742-F323105C2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14AF11C-3191-B5E9-EA34-4CC123C3C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1D063A3-A70B-70C8-DDF5-D64BA21B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Mahalanobis Distance &amp; Multi-Target Data Association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898CFFA5-C45A-B585-CC3C-8D9FEB6D10B6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/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b="1" noProof="0" dirty="0"/>
                  <a:t>Goal:</a:t>
                </a:r>
                <a:r>
                  <a:rPr lang="en-US" noProof="0" dirty="0"/>
                  <a:t> Assign measurements to EKF tracks based on statistical compatibility.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b="1" noProof="0" dirty="0"/>
                  <a:t>Mahalanobis distance: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))</m:t>
                        </m:r>
                      </m:e>
                      <m:sup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sSup>
                      <m:sSup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p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noProof="0" dirty="0"/>
                  <a:t> </a:t>
                </a:r>
                <a14:m>
                  <m:oMath xmlns:m="http://schemas.openxmlformats.org/officeDocument/2006/math"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lang="en-US" noProof="0" dirty="0"/>
                  <a:t>, with  </a:t>
                </a:r>
                <a14:m>
                  <m:oMath xmlns:m="http://schemas.openxmlformats.org/officeDocument/2006/math"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𝐻𝑃</m:t>
                    </m:r>
                    <m:sSup>
                      <m:sSup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endParaRPr lang="en-US" noProof="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b="1" noProof="0" dirty="0"/>
                  <a:t>Assignment logic:</a:t>
                </a:r>
                <a:r>
                  <a:rPr lang="en-US" noProof="0" dirty="0"/>
                  <a:t> Distances between all detections and tracks. Only one detection can be assigned to one track.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b="1" noProof="0" dirty="0"/>
                  <a:t>Primary allocation:</a:t>
                </a:r>
                <a:r>
                  <a:rPr lang="en-US" noProof="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noProof="0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noProof="0" dirty="0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en-US" i="1" noProof="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noProof="0" dirty="0">
                        <a:latin typeface="Cambria Math" panose="02040503050406030204" pitchFamily="18" charset="0"/>
                      </a:rPr>
                      <m:t>&lt;= 20</m:t>
                    </m:r>
                  </m:oMath>
                </a14:m>
                <a:endParaRPr lang="en-US" noProof="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b="1" noProof="0" dirty="0"/>
                  <a:t>Secondary allocation: </a:t>
                </a:r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20 &lt; </m:t>
                    </m:r>
                    <m:sSup>
                      <m:sSupPr>
                        <m:ctrlPr>
                          <a:rPr lang="en-US" i="1" noProof="0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noProof="0" dirty="0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en-US" i="1" noProof="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noProof="0" dirty="0">
                        <a:latin typeface="Cambria Math" panose="02040503050406030204" pitchFamily="18" charset="0"/>
                      </a:rPr>
                      <m:t>&lt; 100 </m:t>
                    </m:r>
                    <m:r>
                      <a:rPr lang="en-US" i="1" noProof="0" dirty="0">
                        <a:latin typeface="Cambria Math" panose="02040503050406030204" pitchFamily="18" charset="0"/>
                      </a:rPr>
                      <m:t>𝑤𝑖𝑡h</m:t>
                    </m:r>
                    <m:r>
                      <a:rPr lang="en-US" i="1" noProof="0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noProof="0" dirty="0">
                        <a:latin typeface="Cambria Math" panose="02040503050406030204" pitchFamily="18" charset="0"/>
                      </a:rPr>
                      <m:t>𝑖𝑛𝑐𝑟𝑒𝑎𝑠𝑒𝑑</m:t>
                    </m:r>
                    <m:r>
                      <a:rPr lang="en-US" i="1" noProof="0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noProof="0" dirty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endParaRPr lang="en-US" noProof="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noProof="0" dirty="0"/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898CFFA5-C45A-B585-CC3C-8D9FEB6D10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447" t="-1866" r="-155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3913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0DB9D90-7209-D2DB-560A-7F120B9C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10882DA-AD3C-8DC7-57B0-FA1F8CBB2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4AD066E-2F92-E099-711B-FC6BD390D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Extended Kalman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20A491A3-EE08-4EFE-0345-03FAF0A2047D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/>
              <a:lstStyle/>
              <a:p>
                <a:pPr marL="342900" indent="-34290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b="1" noProof="0" dirty="0"/>
                  <a:t>Purpose</a:t>
                </a:r>
                <a:r>
                  <a:rPr lang="en-US" noProof="0" dirty="0"/>
                  <a:t>: Estimates the state of a </a:t>
                </a:r>
                <a:r>
                  <a:rPr lang="en-US" noProof="0" dirty="0" err="1"/>
                  <a:t>nonlineaar</a:t>
                </a:r>
                <a:r>
                  <a:rPr lang="en-US" noProof="0" dirty="0"/>
                  <a:t> system with noisy measurements</a:t>
                </a:r>
              </a:p>
              <a:p>
                <a:pPr marL="342900" indent="-34290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b="1" noProof="0" dirty="0"/>
                  <a:t>Approach</a:t>
                </a:r>
                <a:r>
                  <a:rPr lang="en-US" noProof="0" dirty="0"/>
                  <a:t>: extends Kalman Filter by linearizing nonlinear models with Jacobian</a:t>
                </a:r>
              </a:p>
              <a:p>
                <a:pPr marL="342900" indent="-34290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b="1" noProof="0" dirty="0"/>
                  <a:t>Steps</a:t>
                </a:r>
                <a:r>
                  <a:rPr lang="en-US" noProof="0" dirty="0"/>
                  <a:t>:</a:t>
                </a:r>
              </a:p>
              <a:p>
                <a:pPr marL="745203" lvl="1" indent="-457200">
                  <a:spcBef>
                    <a:spcPts val="600"/>
                  </a:spcBef>
                  <a:buFont typeface="+mj-lt"/>
                  <a:buAutoNum type="arabicPeriod"/>
                </a:pPr>
                <a:r>
                  <a:rPr lang="en-US" noProof="0" dirty="0"/>
                  <a:t>Prediction</a:t>
                </a:r>
              </a:p>
              <a:p>
                <a:pPr marL="903288" lvl="2" indent="-45720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Predict state and uncertainty from state </a:t>
                </a:r>
                <a14:m>
                  <m:oMath xmlns:m="http://schemas.openxmlformats.org/officeDocument/2006/math">
                    <m:r>
                      <a:rPr lang="en-US" i="1" noProof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i="1" noProof="0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r>
                  <a:rPr lang="en-US" noProof="0" dirty="0"/>
                  <a:t> to state </a:t>
                </a:r>
                <a14:m>
                  <m:oMath xmlns:m="http://schemas.openxmlformats.org/officeDocument/2006/math">
                    <m:r>
                      <a:rPr lang="en-US" i="1" noProof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noProof="0" dirty="0"/>
                  <a:t> by the given model</a:t>
                </a:r>
              </a:p>
              <a:p>
                <a:pPr marL="745203" lvl="1" indent="-457200">
                  <a:spcBef>
                    <a:spcPts val="600"/>
                  </a:spcBef>
                  <a:buFont typeface="+mj-lt"/>
                  <a:buAutoNum type="arabicPeriod"/>
                </a:pPr>
                <a:r>
                  <a:rPr lang="en-US" noProof="0" dirty="0"/>
                  <a:t>Correction</a:t>
                </a:r>
              </a:p>
              <a:p>
                <a:pPr marL="903288" lvl="2" indent="-45720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noProof="0" dirty="0"/>
                  <a:t>Measurement update of state with all available measurements</a:t>
                </a:r>
              </a:p>
              <a:p>
                <a:pPr marL="903288" lvl="2" indent="-45720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dirty="0"/>
                  <a:t>Incorporate the uncertainty of measurements</a:t>
                </a:r>
                <a:endParaRPr lang="en-US" noProof="0" dirty="0"/>
              </a:p>
            </p:txBody>
          </p:sp>
        </mc:Choice>
        <mc:Fallback xmlns="">
          <p:sp>
            <p:nvSpPr>
              <p:cNvPr id="5" name="Inhaltsplatzhalter 4">
                <a:extLst>
                  <a:ext uri="{FF2B5EF4-FFF2-40B4-BE49-F238E27FC236}">
                    <a16:creationId xmlns:a16="http://schemas.microsoft.com/office/drawing/2014/main" id="{20A491A3-EE08-4EFE-0345-03FAF0A204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2"/>
                <a:stretch>
                  <a:fillRect l="-1447" t="-186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6247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BC4B1-188D-2C93-912A-0C1FF7DEF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794110C-30B2-EEB3-F055-CE4D36B9D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Lukas Gerstlauer, Jakob Kurz  |  AS: PSU  |  T1 / Master ASE  |  26.06.2025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1B1772E-A80C-3039-FBBF-0039A3898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noProof="0" dirty="0"/>
              <a:t>|  </a:t>
            </a:r>
            <a:fld id="{E6B5151A-17C4-4431-8407-112C0160A8B6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EE9BC386-875E-647A-3916-ABC59B4FF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15" y="311353"/>
            <a:ext cx="11377084" cy="850040"/>
          </a:xfrm>
        </p:spPr>
        <p:txBody>
          <a:bodyPr/>
          <a:lstStyle/>
          <a:p>
            <a:r>
              <a:rPr lang="en-US" noProof="0" dirty="0"/>
              <a:t>State vector, measurement vector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F622630B-3A7C-72F6-AD05-BC8C71C628F9}"/>
                  </a:ext>
                </a:extLst>
              </p:cNvPr>
              <p:cNvSpPr>
                <a:spLocks noGrp="1"/>
              </p:cNvSpPr>
              <p:nvPr>
                <p:ph idx="13"/>
              </p:nvPr>
            </p:nvSpPr>
            <p:spPr/>
            <p:txBody>
              <a:bodyPr/>
              <a:lstStyle/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tabLst>
                    <a:tab pos="3317875" algn="l"/>
                  </a:tabLst>
                </a:pPr>
                <a:r>
                  <a:rPr lang="en-US" noProof="0" dirty="0">
                    <a:sym typeface="Wingdings" panose="05000000000000000000" pitchFamily="2" charset="2"/>
                  </a:rPr>
                  <a:t>State vector:	</a:t>
                </a:r>
                <a14:m>
                  <m:oMath xmlns:m="http://schemas.openxmlformats.org/officeDocument/2006/math">
                    <m:r>
                      <a:rPr lang="en-US" b="0" i="1" noProof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𝑥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noProof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noProof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noProof="0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𝑥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noProof="0" smtClean="0">
                                  <a:latin typeface="Cambria Math" panose="02040503050406030204" pitchFamily="18" charset="0"/>
                                  <a:sym typeface="Wingdings" panose="05000000000000000000" pitchFamily="2" charset="2"/>
                                </a:rPr>
                                <m:t>𝑦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b="0" i="1" noProof="0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  <a:sym typeface="Wingdings" panose="05000000000000000000" pitchFamily="2" charset="2"/>
                                    </a:rPr>
                                    <m:t>𝜃</m:t>
                                  </m:r>
                                </m:e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e>
                                  <m:r>
                                    <a:rPr lang="en-US" b="0" i="1" noProof="0" smtClean="0">
                                      <a:latin typeface="Cambria Math" panose="02040503050406030204" pitchFamily="18" charset="0"/>
                                    </a:rPr>
                                    <m:t>𝜔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</m:oMath>
                </a14:m>
                <a:endParaRPr lang="en-US" b="0" noProof="0" dirty="0">
                  <a:sym typeface="Wingdings" panose="05000000000000000000" pitchFamily="2" charset="2"/>
                </a:endParaRPr>
              </a:p>
              <a:p>
                <a:pPr marL="342900" indent="-34290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tabLst>
                    <a:tab pos="3317875" algn="l"/>
                  </a:tabLst>
                </a:pPr>
                <a:r>
                  <a:rPr lang="en-US" noProof="0" dirty="0">
                    <a:sym typeface="Wingdings" panose="05000000000000000000" pitchFamily="2" charset="2"/>
                  </a:rPr>
                  <a:t>Input vector:	</a:t>
                </a:r>
                <a14:m>
                  <m:oMath xmlns:m="http://schemas.openxmlformats.org/officeDocument/2006/math">
                    <m:r>
                      <a:rPr lang="en-US" b="0" i="1" noProof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𝑢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=[ ]</m:t>
                    </m:r>
                  </m:oMath>
                </a14:m>
                <a:endParaRPr lang="en-US" b="0" noProof="0" dirty="0">
                  <a:sym typeface="Wingdings" panose="05000000000000000000" pitchFamily="2" charset="2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  <a:tabLst>
                    <a:tab pos="3317875" algn="l"/>
                  </a:tabLst>
                </a:pPr>
                <a:r>
                  <a:rPr lang="en-US" noProof="0" dirty="0">
                    <a:sym typeface="Wingdings" panose="05000000000000000000" pitchFamily="2" charset="2"/>
                  </a:rPr>
                  <a:t>Measurement vector: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𝑐𝑎𝑚𝑒𝑟𝑎</m:t>
                        </m:r>
                      </m:sub>
                    </m:sSub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 noProof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i="1" noProof="0">
                                      <a:latin typeface="Cambria Math" panose="02040503050406030204" pitchFamily="18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i="1" noProof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e>
                                  <m:r>
                                    <a:rPr lang="en-US" i="1" noProof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</m:oMath>
                </a14:m>
                <a:endParaRPr lang="en-US" noProof="0" dirty="0"/>
              </a:p>
              <a:p>
                <a:pPr>
                  <a:tabLst>
                    <a:tab pos="3317875" algn="l"/>
                  </a:tabLst>
                </a:pPr>
                <a:r>
                  <a:rPr lang="en-US" noProof="0" dirty="0"/>
                  <a:t>	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noProof="0" smtClean="0"/>
                      <m:t>	</m:t>
                    </m:r>
                    <m:sSub>
                      <m:sSub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noProof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a:rPr lang="en-US" i="1" noProof="0" smtClean="0">
                            <a:latin typeface="Cambria Math" panose="02040503050406030204" pitchFamily="18" charset="0"/>
                          </a:rPr>
                          <m:t>𝑙𝑖𝑑𝑎𝑟</m:t>
                        </m:r>
                      </m:sub>
                    </m:sSub>
                    <m:r>
                      <a:rPr lang="en-US" i="1" noProof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 noProof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 noProof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mr>
                          <m:mr>
                            <m:e>
                              <m:r>
                                <a:rPr lang="en-US" i="1" noProof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noProof="0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6" name="Inhaltsplatzhalter 5">
                <a:extLst>
                  <a:ext uri="{FF2B5EF4-FFF2-40B4-BE49-F238E27FC236}">
                    <a16:creationId xmlns:a16="http://schemas.microsoft.com/office/drawing/2014/main" id="{F622630B-3A7C-72F6-AD05-BC8C71C628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blipFill>
                <a:blip r:embed="rId3"/>
                <a:stretch>
                  <a:fillRect l="-144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5162715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Konfliktmanagement</Template>
  <TotalTime>0</TotalTime>
  <Words>1640</Words>
  <Application>Microsoft Office PowerPoint</Application>
  <PresentationFormat>Widescreen</PresentationFormat>
  <Paragraphs>173</Paragraphs>
  <Slides>21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Cambria Math</vt:lpstr>
      <vt:lpstr>Wingdings</vt:lpstr>
      <vt:lpstr>PPT_HHN_16x9_DE_02</vt:lpstr>
      <vt:lpstr>1_PPT_HHN_16x9_DE_02</vt:lpstr>
      <vt:lpstr>Automotive Systems – Perception and  situation understanding  Simulative Robot Detection with different sensors and Kalman-filter</vt:lpstr>
      <vt:lpstr>Problem description</vt:lpstr>
      <vt:lpstr>Boundary conditions</vt:lpstr>
      <vt:lpstr>Boundary conditions</vt:lpstr>
      <vt:lpstr>Visualization of room, Sensors and robots</vt:lpstr>
      <vt:lpstr>Chosen solution approach</vt:lpstr>
      <vt:lpstr>Mahalanobis Distance &amp; Multi-Target Data Association</vt:lpstr>
      <vt:lpstr>Extended Kalman filter</vt:lpstr>
      <vt:lpstr>State vector, measurement vector</vt:lpstr>
      <vt:lpstr>Motion / Transition Model</vt:lpstr>
      <vt:lpstr>Measurement Model</vt:lpstr>
      <vt:lpstr>Jacobi-matrices</vt:lpstr>
      <vt:lpstr>Parameterization of the filter</vt:lpstr>
      <vt:lpstr>observability</vt:lpstr>
      <vt:lpstr>Structure of the implemented program</vt:lpstr>
      <vt:lpstr>Flowchart</vt:lpstr>
      <vt:lpstr>System Limitations</vt:lpstr>
      <vt:lpstr>results</vt:lpstr>
      <vt:lpstr>Results</vt:lpstr>
      <vt:lpstr>Results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AS: Perception and Situation Understanding</dc:title>
  <dc:creator>Lukas Gerstlauer</dc:creator>
  <cp:lastModifiedBy>Kurz, Jakob</cp:lastModifiedBy>
  <cp:revision>67</cp:revision>
  <dcterms:created xsi:type="dcterms:W3CDTF">2023-05-02T10:56:45Z</dcterms:created>
  <dcterms:modified xsi:type="dcterms:W3CDTF">2025-06-26T09:21:17Z</dcterms:modified>
</cp:coreProperties>
</file>

<file path=docProps/thumbnail.jpeg>
</file>